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A48597E7-E6E0-45DD-AEC5-4BCD3A66DCB5}" type="datetimeFigureOut">
              <a:rPr lang="en-US" smtClean="0"/>
              <a:t>15-Feb-20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2EF229E-9611-4DD6-A7C9-BF5ECA77ACA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8597E7-E6E0-45DD-AEC5-4BCD3A66DCB5}" type="datetimeFigureOut">
              <a:rPr lang="en-US" smtClean="0"/>
              <a:t>15-Feb-20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F229E-9611-4DD6-A7C9-BF5ECA77ACA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8597E7-E6E0-45DD-AEC5-4BCD3A66DCB5}" type="datetimeFigureOut">
              <a:rPr lang="en-US" smtClean="0"/>
              <a:t>15-Feb-20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F229E-9611-4DD6-A7C9-BF5ECA77ACA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8597E7-E6E0-45DD-AEC5-4BCD3A66DCB5}" type="datetimeFigureOut">
              <a:rPr lang="en-US" smtClean="0"/>
              <a:t>15-Feb-20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F229E-9611-4DD6-A7C9-BF5ECA77ACA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48597E7-E6E0-45DD-AEC5-4BCD3A66DCB5}" type="datetimeFigureOut">
              <a:rPr lang="en-US" smtClean="0"/>
              <a:t>15-Feb-20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F229E-9611-4DD6-A7C9-BF5ECA77ACA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48597E7-E6E0-45DD-AEC5-4BCD3A66DCB5}" type="datetimeFigureOut">
              <a:rPr lang="en-US" smtClean="0"/>
              <a:t>15-Feb-20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EF229E-9611-4DD6-A7C9-BF5ECA77ACA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A48597E7-E6E0-45DD-AEC5-4BCD3A66DCB5}" type="datetimeFigureOut">
              <a:rPr lang="en-US" smtClean="0"/>
              <a:t>15-Feb-20</a:t>
            </a:fld>
            <a:endParaRPr lang="en-US"/>
          </a:p>
        </p:txBody>
      </p:sp>
      <p:sp>
        <p:nvSpPr>
          <p:cNvPr id="27" name="Slide Number Placeholder 26"/>
          <p:cNvSpPr>
            <a:spLocks noGrp="1"/>
          </p:cNvSpPr>
          <p:nvPr>
            <p:ph type="sldNum" sz="quarter" idx="11"/>
          </p:nvPr>
        </p:nvSpPr>
        <p:spPr/>
        <p:txBody>
          <a:bodyPr rtlCol="0"/>
          <a:lstStyle/>
          <a:p>
            <a:fld id="{E2EF229E-9611-4DD6-A7C9-BF5ECA77ACAC}"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A48597E7-E6E0-45DD-AEC5-4BCD3A66DCB5}" type="datetimeFigureOut">
              <a:rPr lang="en-US" smtClean="0"/>
              <a:t>15-Feb-20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E2EF229E-9611-4DD6-A7C9-BF5ECA77ACA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97E7-E6E0-45DD-AEC5-4BCD3A66DCB5}" type="datetimeFigureOut">
              <a:rPr lang="en-US" smtClean="0"/>
              <a:t>15-Feb-20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EF229E-9611-4DD6-A7C9-BF5ECA77ACA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48597E7-E6E0-45DD-AEC5-4BCD3A66DCB5}" type="datetimeFigureOut">
              <a:rPr lang="en-US" smtClean="0"/>
              <a:t>15-Feb-20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EF229E-9611-4DD6-A7C9-BF5ECA77ACA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48597E7-E6E0-45DD-AEC5-4BCD3A66DCB5}" type="datetimeFigureOut">
              <a:rPr lang="en-US" smtClean="0"/>
              <a:t>15-Feb-20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EF229E-9611-4DD6-A7C9-BF5ECA77ACA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A48597E7-E6E0-45DD-AEC5-4BCD3A66DCB5}" type="datetimeFigureOut">
              <a:rPr lang="en-US" smtClean="0"/>
              <a:t>15-Feb-20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2EF229E-9611-4DD6-A7C9-BF5ECA77ACA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a:bodyPr>
          <a:lstStyle/>
          <a:p>
            <a:r>
              <a:rPr lang="en-US" sz="4800" b="1" dirty="0" smtClean="0">
                <a:latin typeface="Comic Sans MS" pitchFamily="66" charset="0"/>
              </a:rPr>
              <a:t>PLANNING A GREAT COVERING LETTER</a:t>
            </a:r>
            <a:endParaRPr lang="en-US" sz="4800" b="1" dirty="0">
              <a:latin typeface="Comic Sans MS"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85800"/>
            <a:ext cx="8382000" cy="5632311"/>
          </a:xfrm>
          <a:prstGeom prst="rect">
            <a:avLst/>
          </a:prstGeom>
          <a:noFill/>
        </p:spPr>
        <p:txBody>
          <a:bodyPr wrap="square" rtlCol="0">
            <a:spAutoFit/>
          </a:bodyPr>
          <a:lstStyle/>
          <a:p>
            <a:r>
              <a:rPr lang="en-US" b="1" dirty="0" smtClean="0"/>
              <a:t>Polite and positive ending</a:t>
            </a:r>
          </a:p>
          <a:p>
            <a:r>
              <a:rPr lang="en-US" dirty="0" smtClean="0"/>
              <a:t>Do not end your letter in an abrupt fashion. Why are you </a:t>
            </a:r>
            <a:r>
              <a:rPr lang="en-US" dirty="0" smtClean="0"/>
              <a:t>sending this </a:t>
            </a:r>
            <a:r>
              <a:rPr lang="en-US" dirty="0" smtClean="0"/>
              <a:t>letter with your CV? In order to gain an interview or </a:t>
            </a:r>
            <a:r>
              <a:rPr lang="en-US" dirty="0" smtClean="0"/>
              <a:t>meeting. Therefore</a:t>
            </a:r>
            <a:r>
              <a:rPr lang="en-US" dirty="0" smtClean="0"/>
              <a:t>, end your letter on a positive and polite note. </a:t>
            </a:r>
          </a:p>
          <a:p>
            <a:endParaRPr lang="en-US" dirty="0" smtClean="0"/>
          </a:p>
          <a:p>
            <a:r>
              <a:rPr lang="en-US" dirty="0" smtClean="0"/>
              <a:t>For example:</a:t>
            </a:r>
          </a:p>
          <a:p>
            <a:endParaRPr lang="en-US" dirty="0" smtClean="0"/>
          </a:p>
          <a:p>
            <a:r>
              <a:rPr lang="en-US" dirty="0" smtClean="0"/>
              <a:t>‘I believe I possess the necessary skills and experience </a:t>
            </a:r>
            <a:r>
              <a:rPr lang="en-US" dirty="0" smtClean="0"/>
              <a:t>you require </a:t>
            </a:r>
            <a:r>
              <a:rPr lang="en-US" dirty="0" smtClean="0"/>
              <a:t>and look forward to the opportunity of discussing </a:t>
            </a:r>
            <a:r>
              <a:rPr lang="en-US" dirty="0" smtClean="0"/>
              <a:t>the position </a:t>
            </a:r>
            <a:r>
              <a:rPr lang="en-US" dirty="0" smtClean="0"/>
              <a:t>in more detail.’</a:t>
            </a:r>
          </a:p>
          <a:p>
            <a:endParaRPr lang="en-US" dirty="0" smtClean="0"/>
          </a:p>
          <a:p>
            <a:r>
              <a:rPr lang="en-US" dirty="0" smtClean="0"/>
              <a:t>NOT</a:t>
            </a:r>
          </a:p>
          <a:p>
            <a:endParaRPr lang="en-US" dirty="0" smtClean="0"/>
          </a:p>
          <a:p>
            <a:r>
              <a:rPr lang="en-US" dirty="0" smtClean="0"/>
              <a:t>‘I hope to hear from you shortly.’</a:t>
            </a:r>
          </a:p>
          <a:p>
            <a:endParaRPr lang="en-US" dirty="0" smtClean="0"/>
          </a:p>
          <a:p>
            <a:r>
              <a:rPr lang="en-US" dirty="0" smtClean="0"/>
              <a:t>A good covering letter will not compensate for a poor CV. It </a:t>
            </a:r>
            <a:r>
              <a:rPr lang="en-US" dirty="0" smtClean="0"/>
              <a:t>will, however</a:t>
            </a:r>
            <a:r>
              <a:rPr lang="en-US" dirty="0" smtClean="0"/>
              <a:t>, add to the overall impression of your application. </a:t>
            </a:r>
            <a:r>
              <a:rPr lang="en-US" dirty="0" smtClean="0"/>
              <a:t>The letter </a:t>
            </a:r>
            <a:r>
              <a:rPr lang="en-US" dirty="0" smtClean="0"/>
              <a:t>is likely to be read before your CV. How the reader views </a:t>
            </a:r>
            <a:r>
              <a:rPr lang="en-US" dirty="0" smtClean="0"/>
              <a:t>your letter </a:t>
            </a:r>
            <a:r>
              <a:rPr lang="en-US" dirty="0" smtClean="0"/>
              <a:t>will influence his/her reading of your CV. Although we </a:t>
            </a:r>
            <a:r>
              <a:rPr lang="en-US" dirty="0" smtClean="0"/>
              <a:t>cannot be </a:t>
            </a:r>
            <a:r>
              <a:rPr lang="en-US" dirty="0" smtClean="0"/>
              <a:t>sure how much attention will be given to our letter, our aim </a:t>
            </a:r>
            <a:r>
              <a:rPr lang="en-US" dirty="0" smtClean="0"/>
              <a:t>must be </a:t>
            </a:r>
            <a:r>
              <a:rPr lang="en-US" dirty="0" smtClean="0"/>
              <a:t>to present a professional and positive letter that makes the </a:t>
            </a:r>
            <a:r>
              <a:rPr lang="en-US" dirty="0" smtClean="0"/>
              <a:t>reader think</a:t>
            </a:r>
            <a:r>
              <a:rPr lang="en-US" dirty="0" smtClean="0"/>
              <a:t>: ‘Very impressive. Their CV should make interesting reading</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APPLYING OVER THE INTERNET</a:t>
            </a:r>
          </a:p>
        </p:txBody>
      </p:sp>
      <p:sp>
        <p:nvSpPr>
          <p:cNvPr id="3" name="Content Placeholder 2"/>
          <p:cNvSpPr>
            <a:spLocks noGrp="1"/>
          </p:cNvSpPr>
          <p:nvPr>
            <p:ph idx="1"/>
          </p:nvPr>
        </p:nvSpPr>
        <p:spPr>
          <a:xfrm>
            <a:off x="228600" y="2133600"/>
            <a:ext cx="8458200" cy="4440936"/>
          </a:xfrm>
        </p:spPr>
        <p:txBody>
          <a:bodyPr>
            <a:normAutofit/>
          </a:bodyPr>
          <a:lstStyle/>
          <a:p>
            <a:r>
              <a:rPr lang="en-US" sz="2400" dirty="0" smtClean="0"/>
              <a:t>More </a:t>
            </a:r>
            <a:r>
              <a:rPr lang="en-US" sz="2400" dirty="0"/>
              <a:t>and more </a:t>
            </a:r>
            <a:r>
              <a:rPr lang="en-US" sz="2400" dirty="0" smtClean="0"/>
              <a:t>organizations, </a:t>
            </a:r>
            <a:r>
              <a:rPr lang="en-US" sz="2400" dirty="0"/>
              <a:t>particularly </a:t>
            </a:r>
            <a:r>
              <a:rPr lang="en-US" sz="2400" dirty="0" smtClean="0"/>
              <a:t>job agencies</a:t>
            </a:r>
            <a:r>
              <a:rPr lang="en-US" sz="2400" dirty="0"/>
              <a:t>, are </a:t>
            </a:r>
            <a:r>
              <a:rPr lang="en-US" sz="2400" dirty="0" smtClean="0"/>
              <a:t>asking individuals </a:t>
            </a:r>
            <a:r>
              <a:rPr lang="en-US" sz="2400" dirty="0"/>
              <a:t>to e-mail their </a:t>
            </a:r>
            <a:r>
              <a:rPr lang="en-US" sz="2400" dirty="0" smtClean="0"/>
              <a:t>CVs</a:t>
            </a:r>
            <a:r>
              <a:rPr lang="en-US" sz="2400" dirty="0"/>
              <a:t>. </a:t>
            </a:r>
            <a:endParaRPr lang="en-US" sz="2400" dirty="0" smtClean="0"/>
          </a:p>
          <a:p>
            <a:pPr marL="109728" indent="0">
              <a:buNone/>
            </a:pPr>
            <a:r>
              <a:rPr lang="en-US" sz="2400" dirty="0" smtClean="0"/>
              <a:t>The </a:t>
            </a:r>
            <a:r>
              <a:rPr lang="en-US" sz="2400" dirty="0"/>
              <a:t>advantage to you is </a:t>
            </a:r>
            <a:r>
              <a:rPr lang="en-US" sz="2400" smtClean="0"/>
              <a:t>primarily:</a:t>
            </a:r>
          </a:p>
          <a:p>
            <a:pPr marL="109728" indent="0">
              <a:buNone/>
            </a:pPr>
            <a:endParaRPr lang="en-US" sz="2400" dirty="0" smtClean="0"/>
          </a:p>
          <a:p>
            <a:pPr marL="514350" indent="-514350">
              <a:buFont typeface="+mj-lt"/>
              <a:buAutoNum type="romanLcPeriod"/>
            </a:pPr>
            <a:r>
              <a:rPr lang="en-US" sz="2400" dirty="0" smtClean="0"/>
              <a:t>Your </a:t>
            </a:r>
            <a:r>
              <a:rPr lang="en-US" sz="2400" dirty="0"/>
              <a:t>CV gets to the recruiter more </a:t>
            </a:r>
            <a:r>
              <a:rPr lang="en-US" sz="2400" dirty="0" smtClean="0"/>
              <a:t>quickly.</a:t>
            </a:r>
          </a:p>
          <a:p>
            <a:pPr marL="514350" indent="-514350">
              <a:buFont typeface="+mj-lt"/>
              <a:buAutoNum type="romanLcPeriod"/>
            </a:pPr>
            <a:r>
              <a:rPr lang="en-US" sz="2400" dirty="0" smtClean="0"/>
              <a:t>You </a:t>
            </a:r>
            <a:r>
              <a:rPr lang="en-US" sz="2400" dirty="0"/>
              <a:t>save on postage and paper.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609600"/>
            <a:ext cx="8001000" cy="5262979"/>
          </a:xfrm>
          <a:prstGeom prst="rect">
            <a:avLst/>
          </a:prstGeom>
          <a:noFill/>
        </p:spPr>
        <p:txBody>
          <a:bodyPr wrap="square" rtlCol="0">
            <a:spAutoFit/>
          </a:bodyPr>
          <a:lstStyle/>
          <a:p>
            <a:pPr algn="ctr"/>
            <a:r>
              <a:rPr lang="en-US" sz="1600" dirty="0"/>
              <a:t>Production Supervisor Required</a:t>
            </a:r>
          </a:p>
          <a:p>
            <a:pPr algn="ctr"/>
            <a:r>
              <a:rPr lang="en-US" sz="1600" dirty="0"/>
              <a:t>for</a:t>
            </a:r>
          </a:p>
          <a:p>
            <a:pPr algn="ctr"/>
            <a:r>
              <a:rPr lang="en-US" sz="1600" dirty="0"/>
              <a:t>The Manning Metal </a:t>
            </a:r>
            <a:r>
              <a:rPr lang="en-US" sz="1600" dirty="0" smtClean="0"/>
              <a:t>Group</a:t>
            </a:r>
          </a:p>
          <a:p>
            <a:pPr algn="ctr"/>
            <a:endParaRPr lang="en-US" sz="1600" dirty="0" smtClean="0"/>
          </a:p>
          <a:p>
            <a:pPr algn="just"/>
            <a:endParaRPr lang="en-US" sz="1600" dirty="0" smtClean="0"/>
          </a:p>
          <a:p>
            <a:pPr algn="just"/>
            <a:r>
              <a:rPr lang="en-US" sz="1600" dirty="0" smtClean="0"/>
              <a:t>We </a:t>
            </a:r>
            <a:r>
              <a:rPr lang="en-US" sz="1600" dirty="0"/>
              <a:t>are a large and growing </a:t>
            </a:r>
            <a:r>
              <a:rPr lang="en-US" sz="1600" dirty="0" err="1"/>
              <a:t>organisation</a:t>
            </a:r>
            <a:r>
              <a:rPr lang="en-US" sz="1600" dirty="0"/>
              <a:t> with a £20m per annum </a:t>
            </a:r>
            <a:r>
              <a:rPr lang="en-US" sz="1600" dirty="0" smtClean="0"/>
              <a:t>turnover. We </a:t>
            </a:r>
            <a:r>
              <a:rPr lang="en-US" sz="1600" dirty="0"/>
              <a:t>operate on a global level, producing and distributing metal </a:t>
            </a:r>
            <a:r>
              <a:rPr lang="en-US" sz="1600" dirty="0" smtClean="0"/>
              <a:t>products throughout </a:t>
            </a:r>
            <a:r>
              <a:rPr lang="en-US" sz="1600" dirty="0"/>
              <a:t>the world</a:t>
            </a:r>
            <a:r>
              <a:rPr lang="en-US" sz="1600" dirty="0" smtClean="0"/>
              <a:t>.</a:t>
            </a:r>
          </a:p>
          <a:p>
            <a:pPr algn="just"/>
            <a:endParaRPr lang="en-US" sz="1600" dirty="0"/>
          </a:p>
          <a:p>
            <a:r>
              <a:rPr lang="en-US" sz="1600" dirty="0"/>
              <a:t>Due to our expansion we now require a Production Supervisor who is able </a:t>
            </a:r>
            <a:r>
              <a:rPr lang="en-US" sz="1600" dirty="0" smtClean="0"/>
              <a:t>to deliver </a:t>
            </a:r>
            <a:r>
              <a:rPr lang="en-US" sz="1600" dirty="0"/>
              <a:t>results in a manufacturing environment. Applications are </a:t>
            </a:r>
            <a:r>
              <a:rPr lang="en-US" sz="1600" dirty="0" smtClean="0"/>
              <a:t>welcome from </a:t>
            </a:r>
            <a:r>
              <a:rPr lang="en-US" sz="1600" dirty="0"/>
              <a:t>people able to demonstrate a successful track record to date </a:t>
            </a:r>
            <a:r>
              <a:rPr lang="en-US" sz="1600" dirty="0" smtClean="0"/>
              <a:t>in manufacturing</a:t>
            </a:r>
            <a:r>
              <a:rPr lang="en-US" sz="1600" dirty="0"/>
              <a:t>. A hands on approach, excellent management and </a:t>
            </a:r>
            <a:r>
              <a:rPr lang="en-US" sz="1600" dirty="0" smtClean="0"/>
              <a:t>problem solving </a:t>
            </a:r>
            <a:r>
              <a:rPr lang="en-US" sz="1600" dirty="0"/>
              <a:t>skills are also necessary. Qualifications are desirable but </a:t>
            </a:r>
            <a:r>
              <a:rPr lang="en-US" sz="1600" dirty="0" smtClean="0"/>
              <a:t>not essential.</a:t>
            </a:r>
          </a:p>
          <a:p>
            <a:endParaRPr lang="en-US" sz="1600" dirty="0"/>
          </a:p>
          <a:p>
            <a:r>
              <a:rPr lang="en-US" sz="1600" dirty="0"/>
              <a:t>Please write with CV to:</a:t>
            </a:r>
          </a:p>
          <a:p>
            <a:r>
              <a:rPr lang="en-US" sz="1600" dirty="0"/>
              <a:t>The Managing Director</a:t>
            </a:r>
          </a:p>
          <a:p>
            <a:r>
              <a:rPr lang="en-US" sz="1600" dirty="0"/>
              <a:t>The Manning Metal Group</a:t>
            </a:r>
          </a:p>
          <a:p>
            <a:r>
              <a:rPr lang="en-US" sz="1600" dirty="0"/>
              <a:t>Hounslow Road</a:t>
            </a:r>
          </a:p>
          <a:p>
            <a:r>
              <a:rPr lang="en-US" sz="1600" dirty="0"/>
              <a:t>Bury</a:t>
            </a:r>
          </a:p>
          <a:p>
            <a:r>
              <a:rPr lang="en-US" sz="1600" dirty="0"/>
              <a:t>Manchester</a:t>
            </a:r>
          </a:p>
          <a:p>
            <a:r>
              <a:rPr lang="en-US" sz="1600" dirty="0"/>
              <a:t>M15 2FJ</a:t>
            </a:r>
            <a:endParaRPr lang="en-US" sz="1600" dirty="0" smtClean="0"/>
          </a:p>
          <a:p>
            <a:pPr algn="ctr"/>
            <a:endParaRPr lang="en-US"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85800"/>
            <a:ext cx="8077200" cy="5355312"/>
          </a:xfrm>
          <a:prstGeom prst="rect">
            <a:avLst/>
          </a:prstGeom>
          <a:noFill/>
        </p:spPr>
        <p:txBody>
          <a:bodyPr wrap="square" rtlCol="0">
            <a:spAutoFit/>
          </a:bodyPr>
          <a:lstStyle/>
          <a:p>
            <a:r>
              <a:rPr lang="en-US" dirty="0"/>
              <a:t>These factors will influence our reply. However, it is important </a:t>
            </a:r>
            <a:r>
              <a:rPr lang="en-US" dirty="0" smtClean="0"/>
              <a:t>that we </a:t>
            </a:r>
            <a:r>
              <a:rPr lang="en-US" dirty="0"/>
              <a:t>address the specific requirements of the applicant</a:t>
            </a:r>
            <a:r>
              <a:rPr lang="en-US" dirty="0" smtClean="0"/>
              <a:t>.</a:t>
            </a:r>
          </a:p>
          <a:p>
            <a:endParaRPr lang="en-US" dirty="0"/>
          </a:p>
          <a:p>
            <a:r>
              <a:rPr lang="en-US" dirty="0"/>
              <a:t>Our letter must therefore demonstrate</a:t>
            </a:r>
            <a:r>
              <a:rPr lang="en-US" dirty="0" smtClean="0"/>
              <a:t>:</a:t>
            </a:r>
          </a:p>
          <a:p>
            <a:pPr>
              <a:buFont typeface="Arial" pitchFamily="34" charset="0"/>
              <a:buChar char="•"/>
            </a:pPr>
            <a:r>
              <a:rPr lang="en-US" dirty="0" smtClean="0"/>
              <a:t> a </a:t>
            </a:r>
            <a:r>
              <a:rPr lang="en-US" dirty="0"/>
              <a:t>successful track record in manufacturing with an emphasis </a:t>
            </a:r>
            <a:r>
              <a:rPr lang="en-US" dirty="0" smtClean="0"/>
              <a:t>on achieving </a:t>
            </a:r>
            <a:r>
              <a:rPr lang="en-US" dirty="0"/>
              <a:t>results</a:t>
            </a:r>
          </a:p>
          <a:p>
            <a:pPr>
              <a:buFont typeface="Arial" pitchFamily="34" charset="0"/>
              <a:buChar char="•"/>
            </a:pPr>
            <a:r>
              <a:rPr lang="en-US" dirty="0" smtClean="0"/>
              <a:t> a </a:t>
            </a:r>
            <a:r>
              <a:rPr lang="en-US" dirty="0"/>
              <a:t>hands on approach</a:t>
            </a:r>
          </a:p>
          <a:p>
            <a:pPr>
              <a:buFont typeface="Arial" pitchFamily="34" charset="0"/>
              <a:buChar char="•"/>
            </a:pPr>
            <a:r>
              <a:rPr lang="en-US" dirty="0" smtClean="0"/>
              <a:t> excellent </a:t>
            </a:r>
            <a:r>
              <a:rPr lang="en-US" dirty="0"/>
              <a:t>man management and problem solving skills</a:t>
            </a:r>
            <a:r>
              <a:rPr lang="en-US" dirty="0" smtClean="0"/>
              <a:t>.</a:t>
            </a:r>
          </a:p>
          <a:p>
            <a:pPr>
              <a:buFont typeface="Arial" pitchFamily="34" charset="0"/>
              <a:buChar char="•"/>
            </a:pPr>
            <a:endParaRPr lang="en-US" dirty="0"/>
          </a:p>
          <a:p>
            <a:r>
              <a:rPr lang="en-US" dirty="0"/>
              <a:t>Although the company requires a production supervisor, this is </a:t>
            </a:r>
            <a:r>
              <a:rPr lang="en-US" dirty="0" smtClean="0"/>
              <a:t>only the </a:t>
            </a:r>
            <a:r>
              <a:rPr lang="en-US" dirty="0"/>
              <a:t>title they give to the position. It may well be that the </a:t>
            </a:r>
            <a:r>
              <a:rPr lang="en-US" dirty="0" smtClean="0"/>
              <a:t>successful applicant </a:t>
            </a:r>
            <a:r>
              <a:rPr lang="en-US" dirty="0"/>
              <a:t>is able to demonstrate all the necessary skills and </a:t>
            </a:r>
            <a:r>
              <a:rPr lang="en-US" dirty="0" smtClean="0"/>
              <a:t>experience but </a:t>
            </a:r>
            <a:r>
              <a:rPr lang="en-US" dirty="0"/>
              <a:t>had a different job title. The key in </a:t>
            </a:r>
            <a:r>
              <a:rPr lang="en-US" dirty="0" err="1"/>
              <a:t>analysing</a:t>
            </a:r>
            <a:r>
              <a:rPr lang="en-US" dirty="0"/>
              <a:t> an advert is to pay</a:t>
            </a:r>
          </a:p>
          <a:p>
            <a:r>
              <a:rPr lang="en-US" dirty="0"/>
              <a:t>attention to the skills and experience required for the job, not just </a:t>
            </a:r>
            <a:r>
              <a:rPr lang="en-US" dirty="0" smtClean="0"/>
              <a:t>to the </a:t>
            </a:r>
            <a:r>
              <a:rPr lang="en-US" dirty="0"/>
              <a:t>job title</a:t>
            </a:r>
            <a:r>
              <a:rPr lang="en-US" dirty="0" smtClean="0"/>
              <a:t>.</a:t>
            </a:r>
          </a:p>
          <a:p>
            <a:endParaRPr lang="en-US" dirty="0"/>
          </a:p>
          <a:p>
            <a:r>
              <a:rPr lang="en-US" dirty="0"/>
              <a:t>The advert also states that qualifications are desirable but </a:t>
            </a:r>
            <a:r>
              <a:rPr lang="en-US" dirty="0" smtClean="0"/>
              <a:t>not essential</a:t>
            </a:r>
            <a:r>
              <a:rPr lang="en-US" dirty="0"/>
              <a:t>. In my experience, if you do not possess all the </a:t>
            </a:r>
            <a:r>
              <a:rPr lang="en-US" dirty="0" smtClean="0"/>
              <a:t>essential requirements</a:t>
            </a:r>
            <a:r>
              <a:rPr lang="en-US" dirty="0"/>
              <a:t>, you are unlikely to be successful in your </a:t>
            </a:r>
            <a:r>
              <a:rPr lang="en-US" dirty="0" smtClean="0"/>
              <a:t>application. However</a:t>
            </a:r>
            <a:r>
              <a:rPr lang="en-US" dirty="0"/>
              <a:t>, words used such as ‘ideally’, ‘preferably’ and ‘</a:t>
            </a:r>
            <a:r>
              <a:rPr lang="en-US" dirty="0" smtClean="0"/>
              <a:t>desirable’ indicate </a:t>
            </a:r>
            <a:r>
              <a:rPr lang="en-US" dirty="0"/>
              <a:t>that if you do not possess these requirements, it is still </a:t>
            </a:r>
            <a:r>
              <a:rPr lang="en-US" dirty="0" smtClean="0"/>
              <a:t>worth applying</a:t>
            </a:r>
            <a:r>
              <a:rPr lang="en-US"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AND REFLECTION</a:t>
            </a:r>
            <a:endParaRPr lang="en-US" dirty="0"/>
          </a:p>
        </p:txBody>
      </p:sp>
      <p:sp>
        <p:nvSpPr>
          <p:cNvPr id="3" name="Content Placeholder 2"/>
          <p:cNvSpPr>
            <a:spLocks noGrp="1"/>
          </p:cNvSpPr>
          <p:nvPr>
            <p:ph idx="1"/>
          </p:nvPr>
        </p:nvSpPr>
        <p:spPr/>
        <p:txBody>
          <a:bodyPr>
            <a:normAutofit lnSpcReduction="10000"/>
          </a:bodyPr>
          <a:lstStyle/>
          <a:p>
            <a:pPr>
              <a:buNone/>
            </a:pPr>
            <a:r>
              <a:rPr lang="en-US" dirty="0"/>
              <a:t>Action </a:t>
            </a:r>
            <a:r>
              <a:rPr lang="en-US" dirty="0" smtClean="0"/>
              <a:t>points:</a:t>
            </a:r>
          </a:p>
          <a:p>
            <a:r>
              <a:rPr lang="en-US" dirty="0" smtClean="0"/>
              <a:t>A well written covering letter can greatly </a:t>
            </a:r>
            <a:r>
              <a:rPr lang="en-US" dirty="0"/>
              <a:t>enhance your job application.</a:t>
            </a:r>
          </a:p>
          <a:p>
            <a:r>
              <a:rPr lang="en-US" dirty="0" smtClean="0"/>
              <a:t>The </a:t>
            </a:r>
            <a:r>
              <a:rPr lang="en-US" dirty="0"/>
              <a:t>main purpose of the letter is to motivate the recipient to read </a:t>
            </a:r>
            <a:r>
              <a:rPr lang="en-US" dirty="0" smtClean="0"/>
              <a:t>your CV</a:t>
            </a:r>
            <a:r>
              <a:rPr lang="en-US" dirty="0"/>
              <a:t>.</a:t>
            </a:r>
          </a:p>
          <a:p>
            <a:r>
              <a:rPr lang="en-US" dirty="0" smtClean="0"/>
              <a:t>Your </a:t>
            </a:r>
            <a:r>
              <a:rPr lang="en-US" dirty="0"/>
              <a:t>letter can help tailor and </a:t>
            </a:r>
            <a:r>
              <a:rPr lang="en-US" dirty="0" smtClean="0"/>
              <a:t>personalize </a:t>
            </a:r>
            <a:r>
              <a:rPr lang="en-US" dirty="0"/>
              <a:t>your application </a:t>
            </a:r>
            <a:r>
              <a:rPr lang="en-US" dirty="0" smtClean="0"/>
              <a:t>by emphasizing </a:t>
            </a:r>
            <a:r>
              <a:rPr lang="en-US" dirty="0"/>
              <a:t>relevant points.</a:t>
            </a:r>
          </a:p>
          <a:p>
            <a:r>
              <a:rPr lang="en-US" dirty="0" smtClean="0"/>
              <a:t>Like </a:t>
            </a:r>
            <a:r>
              <a:rPr lang="en-US" dirty="0"/>
              <a:t>your CV, your letter may differ in length and style, depending </a:t>
            </a:r>
            <a:r>
              <a:rPr lang="en-US" dirty="0" smtClean="0"/>
              <a:t>on your </a:t>
            </a:r>
            <a:r>
              <a:rPr lang="en-US" dirty="0"/>
              <a:t>objectives and the situation.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When do I use a covering letter?</a:t>
            </a:r>
            <a:endParaRPr lang="en-US" dirty="0"/>
          </a:p>
        </p:txBody>
      </p:sp>
      <p:sp>
        <p:nvSpPr>
          <p:cNvPr id="3" name="Content Placeholder 2"/>
          <p:cNvSpPr>
            <a:spLocks noGrp="1"/>
          </p:cNvSpPr>
          <p:nvPr>
            <p:ph idx="1"/>
          </p:nvPr>
        </p:nvSpPr>
        <p:spPr/>
        <p:txBody>
          <a:bodyPr/>
          <a:lstStyle/>
          <a:p>
            <a:r>
              <a:rPr lang="en-US" dirty="0" smtClean="0"/>
              <a:t>Use a covering letter whenever you are contacting an organization or person with your CV. The only exception to this is when you are asked specifically not to do so, or when an agency is submitting a CV on your behalf.</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long should my letter be?</a:t>
            </a:r>
            <a:endParaRPr lang="en-US" dirty="0"/>
          </a:p>
        </p:txBody>
      </p:sp>
      <p:sp>
        <p:nvSpPr>
          <p:cNvPr id="3" name="Content Placeholder 2"/>
          <p:cNvSpPr>
            <a:spLocks noGrp="1"/>
          </p:cNvSpPr>
          <p:nvPr>
            <p:ph idx="1"/>
          </p:nvPr>
        </p:nvSpPr>
        <p:spPr/>
        <p:txBody>
          <a:bodyPr/>
          <a:lstStyle/>
          <a:p>
            <a:r>
              <a:rPr lang="en-US" dirty="0" smtClean="0"/>
              <a:t>Usually no more than one side of A4. However, some of the first page will be taken up with their address and yours. So you may go on to a second page. As a guide, your actual letter (excluding addresses) should be no more than one page.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HANDWRITING OR WORD-PROCESSED? Opinion varies as to which is best to do. Ultimately, it is a personal choice. Let’s examine some of the advantages of both.</a:t>
            </a:r>
            <a:endParaRPr lang="en-US" sz="2400" dirty="0"/>
          </a:p>
        </p:txBody>
      </p:sp>
      <p:sp>
        <p:nvSpPr>
          <p:cNvPr id="3" name="Text Placeholder 2"/>
          <p:cNvSpPr>
            <a:spLocks noGrp="1"/>
          </p:cNvSpPr>
          <p:nvPr>
            <p:ph type="body" idx="1"/>
          </p:nvPr>
        </p:nvSpPr>
        <p:spPr/>
        <p:txBody>
          <a:bodyPr/>
          <a:lstStyle/>
          <a:p>
            <a:r>
              <a:rPr lang="en-US" dirty="0" smtClean="0"/>
              <a:t>Advantages of handwriting</a:t>
            </a:r>
            <a:endParaRPr lang="en-US" dirty="0"/>
          </a:p>
        </p:txBody>
      </p:sp>
      <p:sp>
        <p:nvSpPr>
          <p:cNvPr id="5" name="Text Placeholder 4"/>
          <p:cNvSpPr>
            <a:spLocks noGrp="1"/>
          </p:cNvSpPr>
          <p:nvPr>
            <p:ph type="body" sz="half" idx="3"/>
          </p:nvPr>
        </p:nvSpPr>
        <p:spPr/>
        <p:txBody>
          <a:bodyPr>
            <a:normAutofit fontScale="92500"/>
          </a:bodyPr>
          <a:lstStyle/>
          <a:p>
            <a:r>
              <a:rPr lang="en-US" dirty="0" smtClean="0"/>
              <a:t>Advantages of word processing</a:t>
            </a:r>
            <a:endParaRPr lang="en-US" dirty="0"/>
          </a:p>
        </p:txBody>
      </p:sp>
      <p:sp>
        <p:nvSpPr>
          <p:cNvPr id="4" name="Content Placeholder 3"/>
          <p:cNvSpPr>
            <a:spLocks noGrp="1"/>
          </p:cNvSpPr>
          <p:nvPr>
            <p:ph sz="quarter" idx="2"/>
          </p:nvPr>
        </p:nvSpPr>
        <p:spPr/>
        <p:txBody>
          <a:bodyPr/>
          <a:lstStyle/>
          <a:p>
            <a:r>
              <a:rPr lang="en-US" dirty="0" smtClean="0"/>
              <a:t> </a:t>
            </a:r>
            <a:r>
              <a:rPr lang="en-US" sz="2000" dirty="0" smtClean="0"/>
              <a:t>If your writing is neat, it can help your letter stand out from the crowd.</a:t>
            </a:r>
          </a:p>
          <a:p>
            <a:r>
              <a:rPr lang="en-US" sz="2000" dirty="0" smtClean="0"/>
              <a:t> The reader may be impressed at the trouble you have gone to in writing a letter. </a:t>
            </a:r>
          </a:p>
          <a:p>
            <a:r>
              <a:rPr lang="en-US" sz="2000" dirty="0" smtClean="0"/>
              <a:t>The letter gives your application a more personal touch..</a:t>
            </a:r>
            <a:endParaRPr lang="en-US" sz="2000" dirty="0"/>
          </a:p>
        </p:txBody>
      </p:sp>
      <p:sp>
        <p:nvSpPr>
          <p:cNvPr id="6" name="Content Placeholder 5"/>
          <p:cNvSpPr>
            <a:spLocks noGrp="1"/>
          </p:cNvSpPr>
          <p:nvPr>
            <p:ph sz="quarter" idx="4"/>
          </p:nvPr>
        </p:nvSpPr>
        <p:spPr/>
        <p:txBody>
          <a:bodyPr>
            <a:normAutofit/>
          </a:bodyPr>
          <a:lstStyle/>
          <a:p>
            <a:r>
              <a:rPr lang="en-US" sz="2000" dirty="0" smtClean="0"/>
              <a:t>Your letter will appear more business-like and professional. </a:t>
            </a:r>
          </a:p>
          <a:p>
            <a:r>
              <a:rPr lang="en-US" sz="2000" dirty="0" smtClean="0"/>
              <a:t>You are able to include more information in less space than with a hand-written letter. </a:t>
            </a:r>
          </a:p>
          <a:p>
            <a:r>
              <a:rPr lang="en-US" sz="2000" dirty="0" smtClean="0"/>
              <a:t>Your letter will be easier to read.</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Find out the errors from the below covering letter ?</a:t>
            </a:r>
            <a:endParaRPr lang="en-US" sz="3200" dirty="0"/>
          </a:p>
        </p:txBody>
      </p:sp>
      <p:sp>
        <p:nvSpPr>
          <p:cNvPr id="3" name="Content Placeholder 2"/>
          <p:cNvSpPr>
            <a:spLocks noGrp="1"/>
          </p:cNvSpPr>
          <p:nvPr>
            <p:ph idx="1"/>
          </p:nvPr>
        </p:nvSpPr>
        <p:spPr/>
        <p:txBody>
          <a:bodyPr>
            <a:normAutofit/>
          </a:bodyPr>
          <a:lstStyle/>
          <a:p>
            <a:pPr algn="r">
              <a:buNone/>
            </a:pPr>
            <a:r>
              <a:rPr lang="en-US" sz="1800" dirty="0" smtClean="0"/>
              <a:t>33 Western Road </a:t>
            </a:r>
          </a:p>
          <a:p>
            <a:pPr algn="r">
              <a:buNone/>
            </a:pPr>
            <a:r>
              <a:rPr lang="en-US" sz="1800" dirty="0" smtClean="0"/>
              <a:t>Wokingham </a:t>
            </a:r>
          </a:p>
          <a:p>
            <a:pPr algn="r">
              <a:buNone/>
            </a:pPr>
            <a:r>
              <a:rPr lang="en-US" sz="1800" dirty="0" smtClean="0"/>
              <a:t>Surrey </a:t>
            </a:r>
          </a:p>
          <a:p>
            <a:pPr>
              <a:buNone/>
            </a:pPr>
            <a:r>
              <a:rPr lang="en-US" sz="1800" dirty="0" smtClean="0"/>
              <a:t>Dear Sir or Madam, </a:t>
            </a:r>
          </a:p>
          <a:p>
            <a:pPr>
              <a:buNone/>
            </a:pPr>
            <a:r>
              <a:rPr lang="en-US" sz="1800" dirty="0"/>
              <a:t>	</a:t>
            </a:r>
            <a:r>
              <a:rPr lang="en-US" sz="1800" dirty="0" smtClean="0"/>
              <a:t>I am writing to apply for the position of finance officer. I enclose my CV for your peruesal and would be available for interview at your convenience. </a:t>
            </a:r>
          </a:p>
          <a:p>
            <a:pPr>
              <a:buNone/>
            </a:pPr>
            <a:r>
              <a:rPr lang="en-US" sz="1800" dirty="0"/>
              <a:t>	</a:t>
            </a:r>
            <a:endParaRPr lang="en-US" sz="1800" dirty="0" smtClean="0"/>
          </a:p>
          <a:p>
            <a:pPr>
              <a:buNone/>
            </a:pPr>
            <a:r>
              <a:rPr lang="en-US" sz="1800" dirty="0"/>
              <a:t>	</a:t>
            </a:r>
            <a:r>
              <a:rPr lang="en-US" sz="1800" dirty="0" smtClean="0"/>
              <a:t>Hope to hear from you shorty </a:t>
            </a:r>
          </a:p>
          <a:p>
            <a:pPr>
              <a:buNone/>
            </a:pPr>
            <a:endParaRPr lang="en-US" sz="1800" dirty="0" smtClean="0"/>
          </a:p>
          <a:p>
            <a:pPr>
              <a:buNone/>
            </a:pPr>
            <a:r>
              <a:rPr lang="en-US" sz="1800" dirty="0"/>
              <a:t>	</a:t>
            </a:r>
            <a:r>
              <a:rPr lang="en-US" sz="1800" dirty="0" smtClean="0"/>
              <a:t>Yours sincerely </a:t>
            </a:r>
          </a:p>
          <a:p>
            <a:pPr>
              <a:buNone/>
            </a:pPr>
            <a:endParaRPr lang="en-US" sz="1800" dirty="0"/>
          </a:p>
          <a:p>
            <a:pPr>
              <a:buNone/>
            </a:pPr>
            <a:endParaRPr lang="en-US" sz="1800" dirty="0" smtClean="0"/>
          </a:p>
          <a:p>
            <a:pPr>
              <a:buNone/>
            </a:pPr>
            <a:r>
              <a:rPr lang="en-US" sz="1800" dirty="0"/>
              <a:t>	</a:t>
            </a:r>
            <a:r>
              <a:rPr lang="en-US" sz="1800" dirty="0" smtClean="0"/>
              <a:t>Kevin Proctor (</a:t>
            </a:r>
            <a:r>
              <a:rPr lang="en-US" sz="1800" dirty="0" err="1" smtClean="0"/>
              <a:t>Mr</a:t>
            </a:r>
            <a:r>
              <a:rPr lang="en-US" sz="1800" dirty="0" smtClean="0"/>
              <a:t>)</a:t>
            </a:r>
            <a:endParaRPr 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304800"/>
            <a:ext cx="8534400" cy="5970865"/>
          </a:xfrm>
          <a:prstGeom prst="rect">
            <a:avLst/>
          </a:prstGeom>
          <a:noFill/>
        </p:spPr>
        <p:txBody>
          <a:bodyPr wrap="square" rtlCol="0">
            <a:spAutoFit/>
          </a:bodyPr>
          <a:lstStyle/>
          <a:p>
            <a:pPr algn="ctr"/>
            <a:endParaRPr lang="en-US" sz="1400" dirty="0" smtClean="0"/>
          </a:p>
          <a:p>
            <a:pPr algn="ctr"/>
            <a:endParaRPr lang="en-US" sz="1400" dirty="0"/>
          </a:p>
          <a:p>
            <a:pPr algn="ctr"/>
            <a:r>
              <a:rPr lang="en-US" sz="1600" b="1" dirty="0" smtClean="0"/>
              <a:t>It is not uncommon for people to send such a letter with a CV. Let’s examine it in more detail.</a:t>
            </a:r>
          </a:p>
          <a:p>
            <a:endParaRPr lang="en-US" sz="1400" dirty="0" smtClean="0"/>
          </a:p>
          <a:p>
            <a:endParaRPr lang="en-US" sz="1400" dirty="0"/>
          </a:p>
          <a:p>
            <a:endParaRPr lang="en-US" sz="1400" dirty="0" smtClean="0"/>
          </a:p>
          <a:p>
            <a:endParaRPr lang="en-US" sz="1400" dirty="0"/>
          </a:p>
          <a:p>
            <a:r>
              <a:rPr lang="en-US" sz="1600" b="1" u="sng" dirty="0" smtClean="0"/>
              <a:t>Layout</a:t>
            </a:r>
            <a:r>
              <a:rPr lang="en-US" sz="1600" b="1" dirty="0" smtClean="0"/>
              <a:t> :  The letter is poorly laid out. The address is incomplete with no post code or telephone number.</a:t>
            </a:r>
          </a:p>
          <a:p>
            <a:endParaRPr lang="en-US" sz="1600" b="1" dirty="0"/>
          </a:p>
          <a:p>
            <a:r>
              <a:rPr lang="en-US" sz="1600" b="1" u="sng" dirty="0" smtClean="0"/>
              <a:t>Spelling :</a:t>
            </a:r>
            <a:r>
              <a:rPr lang="en-US" sz="1600" b="1" dirty="0" smtClean="0"/>
              <a:t>  Presumably a finance officer would have to pay close attention to detail. The writer fails to do so in this case, spelling the word ‘perusal’ as ‘peruesal’. Missing the ‘l’ out of ‘shortly’, although amusing, could also be seen as offensive!</a:t>
            </a:r>
          </a:p>
          <a:p>
            <a:endParaRPr lang="en-US" sz="1600" b="1" dirty="0"/>
          </a:p>
          <a:p>
            <a:r>
              <a:rPr lang="en-US" sz="1600" b="1" u="sng" dirty="0" smtClean="0"/>
              <a:t>Style :</a:t>
            </a:r>
            <a:r>
              <a:rPr lang="en-US" sz="1600" b="1" dirty="0" smtClean="0"/>
              <a:t>  The letter is addressed to ‘Dear Sir or Madam’. It would seem no initiative has been taken to find out the person’s name. The letter is also finished incorrectly by using the phrase ‘Yours sincerely’ rather than ‘Yours faithfully’. Also the use of phrases such as ‘for your perusal’ and ‘at your convenience’ are rather trite standard phrases and say very little.</a:t>
            </a:r>
          </a:p>
          <a:p>
            <a:endParaRPr lang="en-US" sz="1600" b="1" dirty="0"/>
          </a:p>
          <a:p>
            <a:r>
              <a:rPr lang="en-US" sz="1600" b="1" u="sng" dirty="0" smtClean="0"/>
              <a:t>Failure</a:t>
            </a:r>
            <a:r>
              <a:rPr lang="en-US" sz="1600" b="1" dirty="0" smtClean="0"/>
              <a:t>:  to sell yourself A covering letter provides an ideal opportunity for the writer to sell themselves. This letter fails completely to attract the reader’s attention or enhance or elaborate on the enclosed CV.</a:t>
            </a:r>
          </a:p>
          <a:p>
            <a:endParaRPr lang="en-US" sz="1400" b="1" dirty="0"/>
          </a:p>
          <a:p>
            <a:endParaRPr lang="en-US" sz="14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
            <a:ext cx="8229600" cy="7417415"/>
          </a:xfrm>
          <a:prstGeom prst="rect">
            <a:avLst/>
          </a:prstGeom>
          <a:noFill/>
        </p:spPr>
        <p:txBody>
          <a:bodyPr wrap="square" rtlCol="0">
            <a:spAutoFit/>
          </a:bodyPr>
          <a:lstStyle/>
          <a:p>
            <a:r>
              <a:rPr lang="en-US" sz="1600" b="1" dirty="0"/>
              <a:t>An effective covering </a:t>
            </a:r>
            <a:r>
              <a:rPr lang="en-US" sz="1600" b="1" dirty="0" smtClean="0"/>
              <a:t>letter </a:t>
            </a:r>
            <a:r>
              <a:rPr lang="en-US" sz="1400" b="1" dirty="0" smtClean="0"/>
              <a:t>:</a:t>
            </a:r>
            <a:r>
              <a:rPr lang="en-US" sz="1400" dirty="0" smtClean="0"/>
              <a:t>    </a:t>
            </a:r>
            <a:r>
              <a:rPr lang="en-US" sz="2400" dirty="0"/>
              <a:t>The layout should </a:t>
            </a:r>
            <a:r>
              <a:rPr lang="en-US" sz="2400" dirty="0" smtClean="0"/>
              <a:t>appear as </a:t>
            </a:r>
          </a:p>
          <a:p>
            <a:r>
              <a:rPr lang="en-US" sz="2400" b="1" dirty="0">
                <a:sym typeface="Symbol"/>
              </a:rPr>
              <a:t> </a:t>
            </a:r>
            <a:r>
              <a:rPr lang="en-US" sz="2400" b="1" dirty="0" smtClean="0">
                <a:sym typeface="Symbol"/>
              </a:rPr>
              <a:t>                                                      </a:t>
            </a:r>
            <a:r>
              <a:rPr lang="en-US" sz="3200" b="1" dirty="0" smtClean="0">
                <a:sym typeface="Symbol"/>
              </a:rPr>
              <a:t></a:t>
            </a:r>
            <a:endParaRPr lang="en-US" sz="1400" b="1" dirty="0" smtClean="0"/>
          </a:p>
          <a:p>
            <a:endParaRPr lang="en-US" sz="1400" dirty="0"/>
          </a:p>
          <a:p>
            <a:endParaRPr lang="en-US" sz="1400" dirty="0" smtClean="0"/>
          </a:p>
          <a:p>
            <a:r>
              <a:rPr lang="en-US" sz="1400" dirty="0" smtClean="0"/>
              <a:t>Name</a:t>
            </a:r>
            <a:r>
              <a:rPr lang="en-US" sz="1400" dirty="0"/>
              <a:t>, title and </a:t>
            </a:r>
            <a:r>
              <a:rPr lang="en-US" sz="1400" dirty="0" smtClean="0"/>
              <a:t>						Your </a:t>
            </a:r>
            <a:r>
              <a:rPr lang="en-US" sz="1400" dirty="0"/>
              <a:t>address</a:t>
            </a:r>
          </a:p>
          <a:p>
            <a:r>
              <a:rPr lang="en-US" sz="1400" dirty="0"/>
              <a:t>address of the </a:t>
            </a:r>
            <a:r>
              <a:rPr lang="en-US" sz="1400" dirty="0" smtClean="0"/>
              <a:t>						Including</a:t>
            </a:r>
            <a:endParaRPr lang="en-US" sz="1400" dirty="0"/>
          </a:p>
          <a:p>
            <a:r>
              <a:rPr lang="en-US" sz="1400" dirty="0"/>
              <a:t>person </a:t>
            </a:r>
            <a:r>
              <a:rPr lang="en-US" sz="1400" dirty="0" smtClean="0"/>
              <a:t>							you </a:t>
            </a:r>
            <a:r>
              <a:rPr lang="en-US" sz="1400" dirty="0"/>
              <a:t>are postcode and</a:t>
            </a:r>
          </a:p>
          <a:p>
            <a:r>
              <a:rPr lang="en-US" sz="1400" dirty="0"/>
              <a:t>writing to </a:t>
            </a:r>
            <a:r>
              <a:rPr lang="en-US" sz="1400" dirty="0" smtClean="0"/>
              <a:t>							telephone</a:t>
            </a:r>
            <a:endParaRPr lang="en-US" sz="1400" dirty="0"/>
          </a:p>
          <a:p>
            <a:r>
              <a:rPr lang="en-US" sz="1400" dirty="0" smtClean="0"/>
              <a:t>							number</a:t>
            </a:r>
            <a:endParaRPr lang="en-US" sz="1400" dirty="0"/>
          </a:p>
          <a:p>
            <a:r>
              <a:rPr lang="en-US" sz="1400" dirty="0" smtClean="0"/>
              <a:t>DATE</a:t>
            </a:r>
          </a:p>
          <a:p>
            <a:endParaRPr lang="en-US" sz="1400" dirty="0"/>
          </a:p>
          <a:p>
            <a:r>
              <a:rPr lang="en-US" sz="1400" dirty="0"/>
              <a:t>Dear . . .</a:t>
            </a:r>
          </a:p>
          <a:p>
            <a:r>
              <a:rPr lang="en-US" sz="1400" dirty="0" smtClean="0"/>
              <a:t>				Title </a:t>
            </a:r>
            <a:r>
              <a:rPr lang="en-US" sz="1400" dirty="0"/>
              <a:t>of </a:t>
            </a:r>
            <a:r>
              <a:rPr lang="en-US" sz="1400" dirty="0" smtClean="0"/>
              <a:t>job</a:t>
            </a:r>
          </a:p>
          <a:p>
            <a:endParaRPr lang="en-US" sz="1400" dirty="0"/>
          </a:p>
          <a:p>
            <a:r>
              <a:rPr lang="en-US" sz="1400" dirty="0" smtClean="0"/>
              <a:t>				</a:t>
            </a:r>
          </a:p>
          <a:p>
            <a:r>
              <a:rPr lang="en-US" sz="1400" dirty="0"/>
              <a:t>	</a:t>
            </a:r>
            <a:r>
              <a:rPr lang="en-US" sz="1400" dirty="0" smtClean="0"/>
              <a:t>		         CONTENT </a:t>
            </a:r>
            <a:r>
              <a:rPr lang="en-US" sz="1400" dirty="0"/>
              <a:t>OF LETTER</a:t>
            </a:r>
          </a:p>
          <a:p>
            <a:endParaRPr lang="en-US" sz="1400" dirty="0" smtClean="0"/>
          </a:p>
          <a:p>
            <a:endParaRPr lang="en-US" sz="1400" dirty="0"/>
          </a:p>
          <a:p>
            <a:endParaRPr lang="en-US" sz="1400" dirty="0" smtClean="0"/>
          </a:p>
          <a:p>
            <a:r>
              <a:rPr lang="en-US" sz="1400" dirty="0" smtClean="0"/>
              <a:t>Yours </a:t>
            </a:r>
            <a:r>
              <a:rPr lang="en-US" sz="1400" dirty="0"/>
              <a:t>. . . sincerely if Dear </a:t>
            </a:r>
            <a:r>
              <a:rPr lang="en-US" sz="1400" dirty="0" err="1"/>
              <a:t>Mr</a:t>
            </a:r>
            <a:r>
              <a:rPr lang="en-US" sz="1400" dirty="0"/>
              <a:t>/</a:t>
            </a:r>
            <a:r>
              <a:rPr lang="en-US" sz="1400" dirty="0" err="1"/>
              <a:t>Mrs</a:t>
            </a:r>
            <a:endParaRPr lang="en-US" sz="1400" dirty="0"/>
          </a:p>
          <a:p>
            <a:r>
              <a:rPr lang="en-US" sz="1400" dirty="0"/>
              <a:t>faithfully if Dear </a:t>
            </a:r>
            <a:r>
              <a:rPr lang="en-US" sz="1400" dirty="0" smtClean="0"/>
              <a:t>Sir/Madam</a:t>
            </a:r>
          </a:p>
          <a:p>
            <a:endParaRPr lang="en-US" sz="1400" dirty="0"/>
          </a:p>
          <a:p>
            <a:endParaRPr lang="en-US" sz="1400" dirty="0"/>
          </a:p>
          <a:p>
            <a:r>
              <a:rPr lang="en-US" sz="1400" dirty="0" smtClean="0"/>
              <a:t>Signature</a:t>
            </a:r>
          </a:p>
          <a:p>
            <a:endParaRPr lang="en-US" sz="1400" dirty="0"/>
          </a:p>
          <a:p>
            <a:endParaRPr lang="en-US" sz="1400" dirty="0"/>
          </a:p>
          <a:p>
            <a:r>
              <a:rPr lang="en-US" sz="1400" dirty="0"/>
              <a:t>Print your name</a:t>
            </a:r>
          </a:p>
          <a:p>
            <a:endParaRPr lang="en-US" sz="1400" dirty="0"/>
          </a:p>
          <a:p>
            <a:endParaRPr lang="en-US" sz="1400" dirty="0" smtClean="0"/>
          </a:p>
          <a:p>
            <a:endParaRPr lang="en-US" sz="1400" dirty="0"/>
          </a:p>
          <a:p>
            <a:endParaRPr lang="en-US" sz="1400" dirty="0" smtClean="0"/>
          </a:p>
          <a:p>
            <a:endParaRPr lang="en-US"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 positive covering letter should:</a:t>
            </a:r>
          </a:p>
        </p:txBody>
      </p:sp>
      <p:sp>
        <p:nvSpPr>
          <p:cNvPr id="3" name="Content Placeholder 2"/>
          <p:cNvSpPr>
            <a:spLocks noGrp="1"/>
          </p:cNvSpPr>
          <p:nvPr>
            <p:ph idx="1"/>
          </p:nvPr>
        </p:nvSpPr>
        <p:spPr/>
        <p:txBody>
          <a:bodyPr>
            <a:normAutofit/>
          </a:bodyPr>
          <a:lstStyle/>
          <a:p>
            <a:r>
              <a:rPr lang="en-US" dirty="0"/>
              <a:t>B</a:t>
            </a:r>
            <a:r>
              <a:rPr lang="en-US" dirty="0" smtClean="0"/>
              <a:t>e </a:t>
            </a:r>
            <a:r>
              <a:rPr lang="en-US" dirty="0"/>
              <a:t>written or typed on good quality paper</a:t>
            </a:r>
          </a:p>
          <a:p>
            <a:r>
              <a:rPr lang="en-US" dirty="0"/>
              <a:t>B</a:t>
            </a:r>
            <a:r>
              <a:rPr lang="en-US" dirty="0" smtClean="0"/>
              <a:t>e </a:t>
            </a:r>
            <a:r>
              <a:rPr lang="en-US" dirty="0"/>
              <a:t>well laid out and easy to follow</a:t>
            </a:r>
          </a:p>
          <a:p>
            <a:r>
              <a:rPr lang="en-US" dirty="0"/>
              <a:t>A</a:t>
            </a:r>
            <a:r>
              <a:rPr lang="en-US" dirty="0" smtClean="0"/>
              <a:t>rouse </a:t>
            </a:r>
            <a:r>
              <a:rPr lang="en-US" dirty="0"/>
              <a:t>interest as an introduction to your CV</a:t>
            </a:r>
          </a:p>
          <a:p>
            <a:r>
              <a:rPr lang="en-US" dirty="0"/>
              <a:t>B</a:t>
            </a:r>
            <a:r>
              <a:rPr lang="en-US" dirty="0" smtClean="0"/>
              <a:t>e </a:t>
            </a:r>
            <a:r>
              <a:rPr lang="en-US" dirty="0"/>
              <a:t>free from typing or spelling mistakes</a:t>
            </a:r>
          </a:p>
          <a:p>
            <a:r>
              <a:rPr lang="en-US" dirty="0"/>
              <a:t>S</a:t>
            </a:r>
            <a:r>
              <a:rPr lang="en-US" dirty="0" smtClean="0"/>
              <a:t>ell </a:t>
            </a:r>
            <a:r>
              <a:rPr lang="en-US" dirty="0"/>
              <a:t>you by highlighting key points relevant to the </a:t>
            </a:r>
            <a:r>
              <a:rPr lang="en-US" dirty="0" smtClean="0"/>
              <a:t>reader’s requirements</a:t>
            </a:r>
            <a:endParaRPr lang="en-US" dirty="0"/>
          </a:p>
          <a:p>
            <a:r>
              <a:rPr lang="en-US" dirty="0"/>
              <a:t>C</a:t>
            </a:r>
            <a:r>
              <a:rPr lang="en-US" dirty="0" smtClean="0"/>
              <a:t>reate </a:t>
            </a:r>
            <a:r>
              <a:rPr lang="en-US" dirty="0"/>
              <a:t>a positive impact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457200"/>
            <a:ext cx="8610600" cy="5632311"/>
          </a:xfrm>
          <a:prstGeom prst="rect">
            <a:avLst/>
          </a:prstGeom>
          <a:noFill/>
        </p:spPr>
        <p:txBody>
          <a:bodyPr wrap="square" rtlCol="0">
            <a:spAutoFit/>
          </a:bodyPr>
          <a:lstStyle/>
          <a:p>
            <a:endParaRPr lang="en-US" b="1" dirty="0" smtClean="0"/>
          </a:p>
          <a:p>
            <a:endParaRPr lang="en-US" b="1" dirty="0"/>
          </a:p>
          <a:p>
            <a:r>
              <a:rPr lang="en-US" b="1" dirty="0" smtClean="0"/>
              <a:t>Reason </a:t>
            </a:r>
            <a:r>
              <a:rPr lang="en-US" b="1" dirty="0"/>
              <a:t>for writing</a:t>
            </a:r>
          </a:p>
          <a:p>
            <a:r>
              <a:rPr lang="en-US" dirty="0"/>
              <a:t>You may be responding to a specific advert or enquiring </a:t>
            </a:r>
            <a:r>
              <a:rPr lang="en-US" dirty="0" smtClean="0"/>
              <a:t>about future </a:t>
            </a:r>
            <a:r>
              <a:rPr lang="en-US" dirty="0"/>
              <a:t>vacancies. Alternatively, you may wish to offer your </a:t>
            </a:r>
            <a:r>
              <a:rPr lang="en-US" dirty="0" smtClean="0"/>
              <a:t>services as </a:t>
            </a:r>
            <a:r>
              <a:rPr lang="en-US" dirty="0"/>
              <a:t>a self employed person. Whatever the case, set out your stall </a:t>
            </a:r>
            <a:r>
              <a:rPr lang="en-US" dirty="0" smtClean="0"/>
              <a:t>from the </a:t>
            </a:r>
            <a:r>
              <a:rPr lang="en-US" dirty="0"/>
              <a:t>start</a:t>
            </a:r>
            <a:r>
              <a:rPr lang="en-US" dirty="0" smtClean="0"/>
              <a:t>.</a:t>
            </a:r>
          </a:p>
          <a:p>
            <a:endParaRPr lang="en-US" dirty="0"/>
          </a:p>
          <a:p>
            <a:r>
              <a:rPr lang="en-US" b="1" dirty="0"/>
              <a:t>Refer to your CV and </a:t>
            </a:r>
            <a:r>
              <a:rPr lang="en-US" b="1" dirty="0" smtClean="0"/>
              <a:t>emphasize </a:t>
            </a:r>
            <a:r>
              <a:rPr lang="en-US" b="1" dirty="0"/>
              <a:t>relevant points</a:t>
            </a:r>
          </a:p>
          <a:p>
            <a:r>
              <a:rPr lang="en-US" dirty="0"/>
              <a:t>Highlight and elaborate on points in your CV that directly relate </a:t>
            </a:r>
            <a:r>
              <a:rPr lang="en-US" dirty="0" smtClean="0"/>
              <a:t>to the </a:t>
            </a:r>
            <a:r>
              <a:rPr lang="en-US" dirty="0"/>
              <a:t>advert. Do not simply re-hash your CV. However, do not </a:t>
            </a:r>
            <a:r>
              <a:rPr lang="en-US" dirty="0" smtClean="0"/>
              <a:t>be afraid </a:t>
            </a:r>
            <a:r>
              <a:rPr lang="en-US" dirty="0"/>
              <a:t>to repeat certain statements. If your letter is not related to </a:t>
            </a:r>
            <a:r>
              <a:rPr lang="en-US" dirty="0" smtClean="0"/>
              <a:t>a specific </a:t>
            </a:r>
            <a:r>
              <a:rPr lang="en-US" dirty="0"/>
              <a:t>position, then this section will be more general</a:t>
            </a:r>
            <a:r>
              <a:rPr lang="en-US" dirty="0" smtClean="0"/>
              <a:t>.</a:t>
            </a:r>
          </a:p>
          <a:p>
            <a:endParaRPr lang="en-US" dirty="0"/>
          </a:p>
          <a:p>
            <a:r>
              <a:rPr lang="en-US" b="1" dirty="0"/>
              <a:t>Personality</a:t>
            </a:r>
          </a:p>
          <a:p>
            <a:r>
              <a:rPr lang="en-US" dirty="0"/>
              <a:t>Although this is not easy to convey on paper, weave into your </a:t>
            </a:r>
            <a:r>
              <a:rPr lang="en-US" dirty="0" smtClean="0"/>
              <a:t>letter phrases </a:t>
            </a:r>
            <a:r>
              <a:rPr lang="en-US" dirty="0"/>
              <a:t>that express your personality. You may include </a:t>
            </a:r>
            <a:r>
              <a:rPr lang="en-US" dirty="0" smtClean="0"/>
              <a:t>similar </a:t>
            </a:r>
            <a:r>
              <a:rPr lang="pt-BR" dirty="0" smtClean="0"/>
              <a:t>G </a:t>
            </a:r>
            <a:r>
              <a:rPr lang="pt-BR" dirty="0"/>
              <a:t>E T T I N G </a:t>
            </a:r>
            <a:r>
              <a:rPr lang="pt-BR" dirty="0" smtClean="0"/>
              <a:t> T </a:t>
            </a:r>
            <a:r>
              <a:rPr lang="pt-BR" dirty="0"/>
              <a:t>H </a:t>
            </a:r>
            <a:r>
              <a:rPr lang="pt-BR" dirty="0" smtClean="0"/>
              <a:t>E  </a:t>
            </a:r>
            <a:r>
              <a:rPr lang="pt-BR" dirty="0"/>
              <a:t>I N T R O D U C T I O N </a:t>
            </a:r>
            <a:r>
              <a:rPr lang="pt-BR" dirty="0" smtClean="0"/>
              <a:t>S  </a:t>
            </a:r>
            <a:r>
              <a:rPr lang="pt-BR" dirty="0"/>
              <a:t>R I G H T </a:t>
            </a:r>
            <a:r>
              <a:rPr lang="en-US" dirty="0" smtClean="0"/>
              <a:t>statements </a:t>
            </a:r>
            <a:r>
              <a:rPr lang="en-US" dirty="0"/>
              <a:t>to those in your profile. Relate these aspects of </a:t>
            </a:r>
            <a:r>
              <a:rPr lang="en-US" dirty="0" smtClean="0"/>
              <a:t>your personality </a:t>
            </a:r>
            <a:r>
              <a:rPr lang="en-US" dirty="0"/>
              <a:t>to the role in question</a:t>
            </a:r>
            <a:r>
              <a:rPr lang="en-US" dirty="0" smtClean="0"/>
              <a:t>.</a:t>
            </a:r>
          </a:p>
          <a:p>
            <a:endParaRPr lang="en-US" dirty="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85</TotalTime>
  <Words>1313</Words>
  <Application>Microsoft Office PowerPoint</Application>
  <PresentationFormat>On-screen Show (4:3)</PresentationFormat>
  <Paragraphs>139</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Comic Sans MS</vt:lpstr>
      <vt:lpstr>Georgia</vt:lpstr>
      <vt:lpstr>Symbol</vt:lpstr>
      <vt:lpstr>Trebuchet MS</vt:lpstr>
      <vt:lpstr>Wingdings 2</vt:lpstr>
      <vt:lpstr>Urban</vt:lpstr>
      <vt:lpstr>PLANNING A GREAT COVERING LETTER</vt:lpstr>
      <vt:lpstr>When do I use a covering letter?</vt:lpstr>
      <vt:lpstr>How long should my letter be?</vt:lpstr>
      <vt:lpstr>HANDWRITING OR WORD-PROCESSED? Opinion varies as to which is best to do. Ultimately, it is a personal choice. Let’s examine some of the advantages of both.</vt:lpstr>
      <vt:lpstr>Find out the errors from the below covering letter ?</vt:lpstr>
      <vt:lpstr>PowerPoint Presentation</vt:lpstr>
      <vt:lpstr>PowerPoint Presentation</vt:lpstr>
      <vt:lpstr>A positive covering letter should:</vt:lpstr>
      <vt:lpstr>PowerPoint Presentation</vt:lpstr>
      <vt:lpstr>PowerPoint Presentation</vt:lpstr>
      <vt:lpstr>APPLYING OVER THE INTERNET</vt:lpstr>
      <vt:lpstr>PowerPoint Presentation</vt:lpstr>
      <vt:lpstr>PowerPoint Presentation</vt:lpstr>
      <vt:lpstr>ACTION AND REFLECTION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A GREAT COVERING LETTER</dc:title>
  <dc:creator>sarala</dc:creator>
  <cp:lastModifiedBy>Lenovo</cp:lastModifiedBy>
  <cp:revision>12</cp:revision>
  <dcterms:created xsi:type="dcterms:W3CDTF">2017-03-09T05:19:41Z</dcterms:created>
  <dcterms:modified xsi:type="dcterms:W3CDTF">2020-02-15T02:34:06Z</dcterms:modified>
</cp:coreProperties>
</file>